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notesMasterIdLst>
    <p:notesMasterId r:id="rId18"/>
  </p:notesMasterIdLst>
  <p:sldIdLst>
    <p:sldId id="256" r:id="rId2"/>
    <p:sldId id="272" r:id="rId3"/>
    <p:sldId id="257" r:id="rId4"/>
    <p:sldId id="259" r:id="rId5"/>
    <p:sldId id="258" r:id="rId6"/>
    <p:sldId id="260" r:id="rId7"/>
    <p:sldId id="262" r:id="rId8"/>
    <p:sldId id="263" r:id="rId9"/>
    <p:sldId id="265" r:id="rId10"/>
    <p:sldId id="266" r:id="rId11"/>
    <p:sldId id="267" r:id="rId12"/>
    <p:sldId id="264"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9" autoAdjust="0"/>
  </p:normalViewPr>
  <p:slideViewPr>
    <p:cSldViewPr>
      <p:cViewPr varScale="1">
        <p:scale>
          <a:sx n="58" d="100"/>
          <a:sy n="58" d="100"/>
        </p:scale>
        <p:origin x="-17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A7E53-44BB-4274-A158-F4D862700B96}" type="datetimeFigureOut">
              <a:rPr lang="en-US" smtClean="0"/>
              <a:pPr/>
              <a:t>4/18/2013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A2AC6-4337-471C-9D43-E053C5A150CE}" type="slidenum">
              <a:rPr lang="en-US" smtClean="0"/>
              <a:pPr/>
              <a:t>‹#›</a:t>
            </a:fld>
            <a:endParaRPr lang="en-US"/>
          </a:p>
        </p:txBody>
      </p:sp>
    </p:spTree>
    <p:extLst>
      <p:ext uri="{BB962C8B-B14F-4D97-AF65-F5344CB8AC3E}">
        <p14:creationId xmlns="" xmlns:p14="http://schemas.microsoft.com/office/powerpoint/2010/main" val="421335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A2AC6-4337-471C-9D43-E053C5A150C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A2AC6-4337-471C-9D43-E053C5A150C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A2AC6-4337-471C-9D43-E053C5A150C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bowl drops, start the timer.  If the subject immediately starts helping, I began helping as well.  If they did not immediately start helping, I would take a step towards the mess to see what they would do.  If they didn’t help, I’d say “it’s okay, I’ll get it later” = </a:t>
            </a:r>
            <a:r>
              <a:rPr lang="en-US" baseline="0" dirty="0" err="1" smtClean="0"/>
              <a:t>natalie</a:t>
            </a:r>
            <a:r>
              <a:rPr lang="en-US" baseline="0" dirty="0" smtClean="0"/>
              <a:t> stopped timing.  If they helped immediately or started helping after I stepped towards it, an out was offered by saying, “it’s ok.  I can get this later” so that they had the choice to help instead of them feeling like they HAD to. </a:t>
            </a:r>
            <a:endParaRPr lang="en-US" dirty="0"/>
          </a:p>
        </p:txBody>
      </p:sp>
      <p:sp>
        <p:nvSpPr>
          <p:cNvPr id="4" name="Slide Number Placeholder 3"/>
          <p:cNvSpPr>
            <a:spLocks noGrp="1"/>
          </p:cNvSpPr>
          <p:nvPr>
            <p:ph type="sldNum" sz="quarter" idx="10"/>
          </p:nvPr>
        </p:nvSpPr>
        <p:spPr/>
        <p:txBody>
          <a:bodyPr/>
          <a:lstStyle/>
          <a:p>
            <a:fld id="{ED8A2AC6-4337-471C-9D43-E053C5A150C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Consisten</a:t>
            </a:r>
            <a:r>
              <a:rPr lang="en-US" baseline="0" dirty="0" smtClean="0"/>
              <a:t>t with hypothesis  and JHONG.   </a:t>
            </a:r>
            <a:endParaRPr lang="en-US" dirty="0"/>
          </a:p>
        </p:txBody>
      </p:sp>
      <p:sp>
        <p:nvSpPr>
          <p:cNvPr id="4" name="Slide Number Placeholder 3"/>
          <p:cNvSpPr>
            <a:spLocks noGrp="1"/>
          </p:cNvSpPr>
          <p:nvPr>
            <p:ph type="sldNum" sz="quarter" idx="10"/>
          </p:nvPr>
        </p:nvSpPr>
        <p:spPr/>
        <p:txBody>
          <a:bodyPr/>
          <a:lstStyle/>
          <a:p>
            <a:fld id="{ED8A2AC6-4337-471C-9D43-E053C5A150C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Haidt</a:t>
            </a:r>
            <a:r>
              <a:rPr lang="en-US" dirty="0" smtClean="0"/>
              <a:t>: if consistent</a:t>
            </a:r>
            <a:r>
              <a:rPr lang="en-US" baseline="0" dirty="0" smtClean="0"/>
              <a:t> with this theory, </a:t>
            </a:r>
            <a:r>
              <a:rPr lang="en-US" sz="1200" kern="1200" dirty="0" smtClean="0">
                <a:solidFill>
                  <a:schemeClr val="tx1"/>
                </a:solidFill>
                <a:effectLst/>
                <a:latin typeface="+mn-lt"/>
                <a:ea typeface="+mn-ea"/>
                <a:cs typeface="+mn-cs"/>
              </a:rPr>
              <a:t>If the results are consistent with this theory, it would indicate that people who feel physically disgusted would be more likely to help because they want to cleanse themselves from the disgust they felt from the priming.  For example, our study gave the participant the option to help the researcher pick up spilled Dum-Dums.  If the participant stayed to help, it could have been to help themselves feel better after physically feeling gross from the disgust priming. </a:t>
            </a:r>
            <a:r>
              <a:rPr lang="en-US" baseline="0" dirty="0" smtClean="0"/>
              <a:t> </a:t>
            </a:r>
          </a:p>
          <a:p>
            <a:endParaRPr lang="en-US" baseline="0" dirty="0" smtClean="0"/>
          </a:p>
          <a:p>
            <a:r>
              <a:rPr lang="en-US" baseline="0" dirty="0" err="1" smtClean="0"/>
              <a:t>Cialdini</a:t>
            </a:r>
            <a:r>
              <a:rPr lang="en-US" baseline="0" dirty="0" smtClean="0"/>
              <a:t>:</a:t>
            </a:r>
            <a:r>
              <a:rPr lang="en-US" sz="1200" kern="1200" dirty="0" smtClean="0">
                <a:solidFill>
                  <a:schemeClr val="tx1"/>
                </a:solidFill>
                <a:effectLst/>
                <a:latin typeface="+mn-lt"/>
                <a:ea typeface="+mn-ea"/>
                <a:cs typeface="+mn-cs"/>
              </a:rPr>
              <a:t> If the results were consistent with this hypothesis, it would indicate that the participants were more likely to help because they wanted relieve the negative mood stimulated by the priming by helping someone else to make themselves feel better.  Generally, this hypothesis is evoked by moods of sympathy or empathy so the participant feels negatively affected by the priming, in this case disgust, and when they see someone else who is struggling or in an unfortunate situation, they help them in order to help themselves improve their mood</a:t>
            </a:r>
            <a:r>
              <a:rPr lang="en-US" dirty="0" smtClean="0">
                <a:effectLst/>
              </a:rPr>
              <a:t> </a:t>
            </a:r>
            <a:endParaRPr lang="en-US" baseline="0" dirty="0"/>
          </a:p>
          <a:p>
            <a:endParaRPr lang="en-US" baseline="0" dirty="0" smtClean="0"/>
          </a:p>
          <a:p>
            <a:r>
              <a:rPr lang="en-US" baseline="0" dirty="0" smtClean="0"/>
              <a:t>Dehumanization Theory: </a:t>
            </a:r>
            <a:r>
              <a:rPr lang="en-US" sz="1200" kern="1200" dirty="0" smtClean="0">
                <a:solidFill>
                  <a:schemeClr val="tx1"/>
                </a:solidFill>
                <a:effectLst/>
                <a:latin typeface="+mn-lt"/>
                <a:ea typeface="+mn-ea"/>
                <a:cs typeface="+mn-cs"/>
              </a:rPr>
              <a:t>Thus, priming disgust may lead to a more dehumanized way of looking at others, evoking less sympathy.  In this case, if the results were consistent with this theory, the results would also be consistent with the priming phenomenon because the participants are in a negative state and therefore acting consistently in a negative manner </a:t>
            </a:r>
            <a:endParaRPr lang="en-US" baseline="0" dirty="0" smtClean="0"/>
          </a:p>
        </p:txBody>
      </p:sp>
      <p:sp>
        <p:nvSpPr>
          <p:cNvPr id="4" name="Slide Number Placeholder 3"/>
          <p:cNvSpPr>
            <a:spLocks noGrp="1"/>
          </p:cNvSpPr>
          <p:nvPr>
            <p:ph type="sldNum" sz="quarter" idx="10"/>
          </p:nvPr>
        </p:nvSpPr>
        <p:spPr/>
        <p:txBody>
          <a:bodyPr/>
          <a:lstStyle/>
          <a:p>
            <a:fld id="{ED8A2AC6-4337-471C-9D43-E053C5A150C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knew the results we wanted..</a:t>
            </a:r>
            <a:r>
              <a:rPr lang="en-US" baseline="0" dirty="0" smtClean="0"/>
              <a:t> We really weren’t sure which way it was going to go.  Didn’t expect certain results. </a:t>
            </a:r>
            <a:endParaRPr lang="en-US" dirty="0" smtClean="0"/>
          </a:p>
          <a:p>
            <a:r>
              <a:rPr lang="en-US" dirty="0" smtClean="0"/>
              <a:t>Dehumanization Theory (</a:t>
            </a:r>
            <a:r>
              <a:rPr lang="en-US" dirty="0" err="1" smtClean="0"/>
              <a:t>Haslam</a:t>
            </a:r>
            <a:r>
              <a:rPr lang="en-US" dirty="0" smtClean="0"/>
              <a:t> 2006)</a:t>
            </a:r>
          </a:p>
          <a:p>
            <a:pPr lvl="1"/>
            <a:r>
              <a:rPr lang="en-US" dirty="0" smtClean="0"/>
              <a:t>Make people appear animalistic dehumanizes them</a:t>
            </a:r>
          </a:p>
          <a:p>
            <a:pPr lvl="2"/>
            <a:r>
              <a:rPr lang="en-US" dirty="0" err="1" smtClean="0"/>
              <a:t>Bargh</a:t>
            </a:r>
            <a:r>
              <a:rPr lang="en-US" dirty="0" smtClean="0"/>
              <a:t>, 2001  </a:t>
            </a:r>
          </a:p>
          <a:p>
            <a:endParaRPr lang="en-US" dirty="0"/>
          </a:p>
        </p:txBody>
      </p:sp>
      <p:sp>
        <p:nvSpPr>
          <p:cNvPr id="4" name="Slide Number Placeholder 3"/>
          <p:cNvSpPr>
            <a:spLocks noGrp="1"/>
          </p:cNvSpPr>
          <p:nvPr>
            <p:ph type="sldNum" sz="quarter" idx="10"/>
          </p:nvPr>
        </p:nvSpPr>
        <p:spPr/>
        <p:txBody>
          <a:bodyPr/>
          <a:lstStyle/>
          <a:p>
            <a:fld id="{ED8A2AC6-4337-471C-9D43-E053C5A150C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A2AC6-4337-471C-9D43-E053C5A150C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A2AC6-4337-471C-9D43-E053C5A150C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NOTES:  example of brother and sister</a:t>
            </a:r>
            <a:r>
              <a:rPr lang="en-US" sz="1200" kern="1200" baseline="0" dirty="0" smtClean="0">
                <a:solidFill>
                  <a:schemeClr val="tx1"/>
                </a:solidFill>
                <a:effectLst/>
                <a:latin typeface="+mn-lt"/>
                <a:ea typeface="+mn-ea"/>
                <a:cs typeface="+mn-cs"/>
              </a:rPr>
              <a:t> having sex (</a:t>
            </a:r>
            <a:r>
              <a:rPr lang="en-US" sz="1200" kern="1200" baseline="0" dirty="0" err="1" smtClean="0">
                <a:solidFill>
                  <a:schemeClr val="tx1"/>
                </a:solidFill>
                <a:effectLst/>
                <a:latin typeface="+mn-lt"/>
                <a:ea typeface="+mn-ea"/>
                <a:cs typeface="+mn-cs"/>
              </a:rPr>
              <a:t>haidt’s</a:t>
            </a:r>
            <a:r>
              <a:rPr lang="en-US" sz="1200" kern="1200" baseline="0" dirty="0" smtClean="0">
                <a:solidFill>
                  <a:schemeClr val="tx1"/>
                </a:solidFill>
                <a:effectLst/>
                <a:latin typeface="+mn-lt"/>
                <a:ea typeface="+mn-ea"/>
                <a:cs typeface="+mn-cs"/>
              </a:rPr>
              <a:t> example)  associate </a:t>
            </a:r>
            <a:r>
              <a:rPr lang="en-US" sz="1200" kern="1200" baseline="0" dirty="0" err="1" smtClean="0">
                <a:solidFill>
                  <a:schemeClr val="tx1"/>
                </a:solidFill>
                <a:effectLst/>
                <a:latin typeface="+mn-lt"/>
                <a:ea typeface="+mn-ea"/>
                <a:cs typeface="+mn-cs"/>
              </a:rPr>
              <a:t>judgement</a:t>
            </a:r>
            <a:r>
              <a:rPr lang="en-US" sz="1200" kern="1200" baseline="0" dirty="0" smtClean="0">
                <a:solidFill>
                  <a:schemeClr val="tx1"/>
                </a:solidFill>
                <a:effectLst/>
                <a:latin typeface="+mn-lt"/>
                <a:ea typeface="+mn-ea"/>
                <a:cs typeface="+mn-cs"/>
              </a:rPr>
              <a:t> that you feel with rotten food with moral examples.   ---  most thinking about morality has emphasized harm or fairness..  In the incest or dog example, neither of those two things are violated. He gives these other dimensions that we have missed..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essentially says that even when a behavior does no harm and does not seem unfair, people can still purpose that is it wrong but be unable to explain why they think it is wrong.  Based on this finding, </a:t>
            </a:r>
            <a:r>
              <a:rPr lang="en-US" sz="1200" kern="1200" dirty="0" err="1" smtClean="0">
                <a:solidFill>
                  <a:schemeClr val="tx1"/>
                </a:solidFill>
                <a:effectLst/>
                <a:latin typeface="+mn-lt"/>
                <a:ea typeface="+mn-ea"/>
                <a:cs typeface="+mn-cs"/>
              </a:rPr>
              <a:t>Haidt</a:t>
            </a:r>
            <a:r>
              <a:rPr lang="en-US" sz="1200" kern="1200" dirty="0" smtClean="0">
                <a:solidFill>
                  <a:schemeClr val="tx1"/>
                </a:solidFill>
                <a:effectLst/>
                <a:latin typeface="+mn-lt"/>
                <a:ea typeface="+mn-ea"/>
                <a:cs typeface="+mn-cs"/>
              </a:rPr>
              <a:t> concluded that there must be other principles besides harm and fairness that people use to evaluate the rightness or wrongness of a behavior.  This is where one of </a:t>
            </a:r>
            <a:r>
              <a:rPr lang="en-US" sz="1200" kern="1200" dirty="0" err="1" smtClean="0">
                <a:solidFill>
                  <a:schemeClr val="tx1"/>
                </a:solidFill>
                <a:effectLst/>
                <a:latin typeface="+mn-lt"/>
                <a:ea typeface="+mn-ea"/>
                <a:cs typeface="+mn-cs"/>
              </a:rPr>
              <a:t>Haidt’s</a:t>
            </a:r>
            <a:r>
              <a:rPr lang="en-US" sz="1200" kern="1200" dirty="0" smtClean="0">
                <a:solidFill>
                  <a:schemeClr val="tx1"/>
                </a:solidFill>
                <a:effectLst/>
                <a:latin typeface="+mn-lt"/>
                <a:ea typeface="+mn-ea"/>
                <a:cs typeface="+mn-cs"/>
              </a:rPr>
              <a:t> biggest contributions to the field of psychology comes in, the moral foundations theory, which produced five dimensions to be the psychological “foundations” upon which cultures construct their moralities</a:t>
            </a:r>
            <a:r>
              <a:rPr lang="en-US" dirty="0" smtClean="0">
                <a:effectLst/>
              </a:rPr>
              <a:t> </a:t>
            </a: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D8A2AC6-4337-471C-9D43-E053C5A150C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evolutionary</a:t>
            </a:r>
            <a:r>
              <a:rPr lang="en-US" baseline="0" dirty="0" smtClean="0"/>
              <a:t> theory – disgust first began as a fear of disease – physical happened first, but then </a:t>
            </a:r>
            <a:r>
              <a:rPr lang="en-US" baseline="0" dirty="0" err="1" smtClean="0"/>
              <a:t>Rozin</a:t>
            </a:r>
            <a:r>
              <a:rPr lang="en-US" baseline="0" dirty="0" smtClean="0"/>
              <a:t> etc. have a theory that it was moral. Ex: elected official pocketed money.. </a:t>
            </a:r>
            <a:r>
              <a:rPr lang="en-US" baseline="0" dirty="0" err="1" smtClean="0"/>
              <a:t>Ahh</a:t>
            </a:r>
            <a:r>
              <a:rPr lang="en-US" baseline="0" dirty="0" smtClean="0"/>
              <a:t> that’s horrible! Same feeling.  MOVE ZHONG TO END OF INTRO</a:t>
            </a:r>
          </a:p>
          <a:p>
            <a:endParaRPr lang="en-US" baseline="0" dirty="0" smtClean="0"/>
          </a:p>
          <a:p>
            <a:r>
              <a:rPr lang="en-US" baseline="0" dirty="0" smtClean="0"/>
              <a:t>Transition: Moral Foundations Theory is coming out of the functionalist approach.  </a:t>
            </a:r>
          </a:p>
          <a:p>
            <a:endParaRPr lang="en-US" baseline="0" dirty="0" smtClean="0"/>
          </a:p>
          <a:p>
            <a:r>
              <a:rPr lang="en-US" baseline="0" dirty="0" smtClean="0"/>
              <a:t>A lot of our emotions (guilt, shame, been cheated) have evolved because we need to get a long in big groups..  You need to punish cheaters, feel angry, desire for revenge is very adaptive so you don</a:t>
            </a:r>
            <a:r>
              <a:rPr lang="fr-FR" baseline="0" dirty="0" smtClean="0"/>
              <a:t>’</a:t>
            </a:r>
            <a:r>
              <a:rPr lang="en-US" baseline="0" dirty="0" smtClean="0"/>
              <a:t>t get taken advantage.. </a:t>
            </a:r>
          </a:p>
          <a:p>
            <a:endParaRPr lang="en-US" baseline="0" dirty="0" smtClean="0"/>
          </a:p>
          <a:p>
            <a:r>
              <a:rPr lang="en-US" baseline="0" dirty="0" smtClean="0"/>
              <a:t>TRANSITION 2: go back to first example </a:t>
            </a:r>
          </a:p>
          <a:p>
            <a:endParaRPr lang="en-US" baseline="0" dirty="0" smtClean="0"/>
          </a:p>
          <a:p>
            <a:endParaRPr lang="en-US" baseline="0" dirty="0" smtClean="0"/>
          </a:p>
          <a:p>
            <a:endParaRPr lang="en-US" baseline="0" dirty="0" smtClean="0"/>
          </a:p>
          <a:p>
            <a:endParaRPr lang="en-US" baseline="0" dirty="0" smtClean="0"/>
          </a:p>
          <a:p>
            <a:r>
              <a:rPr lang="en-US" baseline="0" dirty="0" smtClean="0"/>
              <a:t>Priming moral disgust then physically cleanse themselves to see how that effects moral behavior.. We are priming physical disgust and seeing how that effects moral behavior </a:t>
            </a:r>
            <a:endParaRPr lang="en-US" dirty="0"/>
          </a:p>
        </p:txBody>
      </p:sp>
      <p:sp>
        <p:nvSpPr>
          <p:cNvPr id="4" name="Slide Number Placeholder 3"/>
          <p:cNvSpPr>
            <a:spLocks noGrp="1"/>
          </p:cNvSpPr>
          <p:nvPr>
            <p:ph type="sldNum" sz="quarter" idx="10"/>
          </p:nvPr>
        </p:nvSpPr>
        <p:spPr/>
        <p:txBody>
          <a:bodyPr/>
          <a:lstStyle/>
          <a:p>
            <a:fld id="{ED8A2AC6-4337-471C-9D43-E053C5A150C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evidence for a link between disgust and moral judgment lies within the research in which subjects are primed to feel either more pure or more impure, and then judge the wrongness of behavior. </a:t>
            </a:r>
            <a:r>
              <a:rPr lang="en-US" sz="1200" kern="1200" dirty="0" err="1" smtClean="0">
                <a:solidFill>
                  <a:schemeClr val="tx1"/>
                </a:solidFill>
                <a:effectLst/>
                <a:latin typeface="+mn-lt"/>
                <a:ea typeface="+mn-ea"/>
                <a:cs typeface="+mn-cs"/>
              </a:rPr>
              <a:t>Schnall</a:t>
            </a:r>
            <a:r>
              <a:rPr lang="en-US" sz="1200" kern="1200" dirty="0" smtClean="0">
                <a:solidFill>
                  <a:schemeClr val="tx1"/>
                </a:solidFill>
                <a:effectLst/>
                <a:latin typeface="+mn-lt"/>
                <a:ea typeface="+mn-ea"/>
                <a:cs typeface="+mn-cs"/>
              </a:rPr>
              <a:t>, Benton, and Harvey (2008) conducted a study that focused on a dimension from </a:t>
            </a:r>
            <a:r>
              <a:rPr lang="en-US" sz="1200" kern="1200" dirty="0" err="1" smtClean="0">
                <a:solidFill>
                  <a:schemeClr val="tx1"/>
                </a:solidFill>
                <a:effectLst/>
                <a:latin typeface="+mn-lt"/>
                <a:ea typeface="+mn-ea"/>
                <a:cs typeface="+mn-cs"/>
              </a:rPr>
              <a:t>Haidt’s</a:t>
            </a:r>
            <a:r>
              <a:rPr lang="en-US" sz="1200" kern="1200" dirty="0" smtClean="0">
                <a:solidFill>
                  <a:schemeClr val="tx1"/>
                </a:solidFill>
                <a:effectLst/>
                <a:latin typeface="+mn-lt"/>
                <a:ea typeface="+mn-ea"/>
                <a:cs typeface="+mn-cs"/>
              </a:rPr>
              <a:t> moral foundations theory to see the effects on moral judgment. In the first study, some participants were asked to complete a word task problem involving words such as “pure,” “wash,” “clean,” etc. while others were given neutral words. Once they finished this task, the participants rated six moral judgment situations and rated their emotions.  The results indicated that participants provided lower ratings of judgment and emotions after the cleanliness priming (M = 4.98, SD = 1.26) than they did after the neutral priming (M = 5.81, SD = 1.47) (</a:t>
            </a:r>
            <a:r>
              <a:rPr lang="en-US" sz="1200" kern="1200" dirty="0" err="1" smtClean="0">
                <a:solidFill>
                  <a:schemeClr val="tx1"/>
                </a:solidFill>
                <a:effectLst/>
                <a:latin typeface="+mn-lt"/>
                <a:ea typeface="+mn-ea"/>
                <a:cs typeface="+mn-cs"/>
              </a:rPr>
              <a:t>Schnall</a:t>
            </a:r>
            <a:r>
              <a:rPr lang="en-US" sz="1200" kern="1200" dirty="0" smtClean="0">
                <a:solidFill>
                  <a:schemeClr val="tx1"/>
                </a:solidFill>
                <a:effectLst/>
                <a:latin typeface="+mn-lt"/>
                <a:ea typeface="+mn-ea"/>
                <a:cs typeface="+mn-cs"/>
              </a:rPr>
              <a:t>, Benton &amp; Harvey, 1220).  Wheatley and </a:t>
            </a:r>
            <a:r>
              <a:rPr lang="en-US" sz="1200" kern="1200" dirty="0" err="1" smtClean="0">
                <a:solidFill>
                  <a:schemeClr val="tx1"/>
                </a:solidFill>
                <a:effectLst/>
                <a:latin typeface="+mn-lt"/>
                <a:ea typeface="+mn-ea"/>
                <a:cs typeface="+mn-cs"/>
              </a:rPr>
              <a:t>Haidt</a:t>
            </a:r>
            <a:r>
              <a:rPr lang="en-US" sz="1200" kern="1200" dirty="0" smtClean="0">
                <a:solidFill>
                  <a:schemeClr val="tx1"/>
                </a:solidFill>
                <a:effectLst/>
                <a:latin typeface="+mn-lt"/>
                <a:ea typeface="+mn-ea"/>
                <a:cs typeface="+mn-cs"/>
              </a:rPr>
              <a:t> (2005) lead a study examining the opposite end of the same dimension of cleanliness—disgust.  As the first study expected cleanliness to make moral judgment less severe, this study expects for disgust to make moral judgments more severe.  Wheatley and </a:t>
            </a:r>
            <a:r>
              <a:rPr lang="en-US" sz="1200" kern="1200" dirty="0" err="1" smtClean="0">
                <a:solidFill>
                  <a:schemeClr val="tx1"/>
                </a:solidFill>
                <a:effectLst/>
                <a:latin typeface="+mn-lt"/>
                <a:ea typeface="+mn-ea"/>
                <a:cs typeface="+mn-cs"/>
              </a:rPr>
              <a:t>Haidt</a:t>
            </a:r>
            <a:r>
              <a:rPr lang="en-US" sz="1200" kern="1200" dirty="0" smtClean="0">
                <a:solidFill>
                  <a:schemeClr val="tx1"/>
                </a:solidFill>
                <a:effectLst/>
                <a:latin typeface="+mn-lt"/>
                <a:ea typeface="+mn-ea"/>
                <a:cs typeface="+mn-cs"/>
              </a:rPr>
              <a:t> used highly hypnotizable participants during their experiment.  When the participants were hypnotized, they told them to feel a flash of disgust when they were presented with arbitrary words. Participants were then asked to rate moral misbehaviors explained in an essay that either did or did not include the word that induced disgust (Wheatley &amp; </a:t>
            </a:r>
            <a:r>
              <a:rPr lang="en-US" sz="1200" kern="1200" dirty="0" err="1" smtClean="0">
                <a:solidFill>
                  <a:schemeClr val="tx1"/>
                </a:solidFill>
                <a:effectLst/>
                <a:latin typeface="+mn-lt"/>
                <a:ea typeface="+mn-ea"/>
                <a:cs typeface="+mn-cs"/>
              </a:rPr>
              <a:t>Haidt</a:t>
            </a:r>
            <a:r>
              <a:rPr lang="en-US" sz="1200" kern="1200" dirty="0" smtClean="0">
                <a:solidFill>
                  <a:schemeClr val="tx1"/>
                </a:solidFill>
                <a:effectLst/>
                <a:latin typeface="+mn-lt"/>
                <a:ea typeface="+mn-ea"/>
                <a:cs typeface="+mn-cs"/>
              </a:rPr>
              <a:t>, 2005).  The results indicated that participants rated the stories as more disgusting when the word they were exposed to during the hypnosis was presented.  The results from both studies indicate that </a:t>
            </a:r>
            <a:r>
              <a:rPr lang="en-US" sz="1200" kern="1200" dirty="0" err="1" smtClean="0">
                <a:solidFill>
                  <a:schemeClr val="tx1"/>
                </a:solidFill>
                <a:effectLst/>
                <a:latin typeface="+mn-lt"/>
                <a:ea typeface="+mn-ea"/>
                <a:cs typeface="+mn-cs"/>
              </a:rPr>
              <a:t>Haidt’s</a:t>
            </a:r>
            <a:r>
              <a:rPr lang="en-US" sz="1200" kern="1200" dirty="0" smtClean="0">
                <a:solidFill>
                  <a:schemeClr val="tx1"/>
                </a:solidFill>
                <a:effectLst/>
                <a:latin typeface="+mn-lt"/>
                <a:ea typeface="+mn-ea"/>
                <a:cs typeface="+mn-cs"/>
              </a:rPr>
              <a:t> dimensions have a significant effect on how we judge moral situations.  </a:t>
            </a:r>
          </a:p>
          <a:p>
            <a:endParaRPr lang="en-US" dirty="0"/>
          </a:p>
        </p:txBody>
      </p:sp>
      <p:sp>
        <p:nvSpPr>
          <p:cNvPr id="4" name="Slide Number Placeholder 3"/>
          <p:cNvSpPr>
            <a:spLocks noGrp="1"/>
          </p:cNvSpPr>
          <p:nvPr>
            <p:ph type="sldNum" sz="quarter" idx="10"/>
          </p:nvPr>
        </p:nvSpPr>
        <p:spPr/>
        <p:txBody>
          <a:bodyPr/>
          <a:lstStyle/>
          <a:p>
            <a:fld id="{ED8A2AC6-4337-471C-9D43-E053C5A150C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Zhong</a:t>
            </a:r>
            <a:r>
              <a:rPr lang="en-US" dirty="0" smtClean="0"/>
              <a:t> and </a:t>
            </a:r>
            <a:r>
              <a:rPr lang="en-US" dirty="0" err="1" smtClean="0"/>
              <a:t>Liljenquist</a:t>
            </a:r>
            <a:r>
              <a:rPr lang="en-US" dirty="0" smtClean="0"/>
              <a:t> (2006)</a:t>
            </a:r>
          </a:p>
          <a:p>
            <a:pPr lvl="1"/>
            <a:r>
              <a:rPr lang="en-US" dirty="0" smtClean="0"/>
              <a:t>Macbeth effect</a:t>
            </a:r>
          </a:p>
          <a:p>
            <a:pPr lvl="1"/>
            <a:r>
              <a:rPr lang="en-US" dirty="0" smtClean="0"/>
              <a:t>Emotional feelings of contamination </a:t>
            </a:r>
          </a:p>
          <a:p>
            <a:pPr lvl="1"/>
            <a:r>
              <a:rPr lang="en-US" dirty="0" smtClean="0"/>
              <a:t>Encountering moral violations can trigger disgust</a:t>
            </a:r>
          </a:p>
          <a:p>
            <a:r>
              <a:rPr lang="en-US" dirty="0" smtClean="0"/>
              <a:t>NEARLY</a:t>
            </a:r>
            <a:r>
              <a:rPr lang="en-US" baseline="0" dirty="0" smtClean="0"/>
              <a:t> THE SAME AS OUR STUDY BUT BACKWARDS: </a:t>
            </a:r>
          </a:p>
          <a:p>
            <a:r>
              <a:rPr lang="en-US" baseline="0" dirty="0" smtClean="0"/>
              <a:t>Didn’t give anything to cleanse self with, used helping behavior as a means to cleanse self</a:t>
            </a:r>
          </a:p>
        </p:txBody>
      </p:sp>
      <p:sp>
        <p:nvSpPr>
          <p:cNvPr id="4" name="Slide Number Placeholder 3"/>
          <p:cNvSpPr>
            <a:spLocks noGrp="1"/>
          </p:cNvSpPr>
          <p:nvPr>
            <p:ph type="sldNum" sz="quarter" idx="10"/>
          </p:nvPr>
        </p:nvSpPr>
        <p:spPr/>
        <p:txBody>
          <a:bodyPr/>
          <a:lstStyle/>
          <a:p>
            <a:fld id="{ED8A2AC6-4337-471C-9D43-E053C5A150C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WALK PEOPLE</a:t>
            </a:r>
            <a:r>
              <a:rPr lang="en-US" baseline="0" dirty="0" smtClean="0"/>
              <a:t> THOUGH IT..  Physically disgust.. If </a:t>
            </a:r>
            <a:r>
              <a:rPr lang="en-US" baseline="0" dirty="0" err="1" smtClean="0"/>
              <a:t>roszin</a:t>
            </a:r>
            <a:r>
              <a:rPr lang="en-US" baseline="0" dirty="0" smtClean="0"/>
              <a:t> </a:t>
            </a:r>
            <a:r>
              <a:rPr lang="en-US" baseline="0" dirty="0" err="1" smtClean="0"/>
              <a:t>etc</a:t>
            </a:r>
            <a:r>
              <a:rPr lang="en-US" baseline="0" dirty="0" smtClean="0"/>
              <a:t>.’s theory is correct, you should be able to cleanse yourself with a moral behavior.. Its like cleaning with the wipe. </a:t>
            </a:r>
            <a:endParaRPr lang="en-US" dirty="0"/>
          </a:p>
        </p:txBody>
      </p:sp>
      <p:sp>
        <p:nvSpPr>
          <p:cNvPr id="4" name="Slide Number Placeholder 3"/>
          <p:cNvSpPr>
            <a:spLocks noGrp="1"/>
          </p:cNvSpPr>
          <p:nvPr>
            <p:ph type="sldNum" sz="quarter" idx="10"/>
          </p:nvPr>
        </p:nvSpPr>
        <p:spPr/>
        <p:txBody>
          <a:bodyPr/>
          <a:lstStyle/>
          <a:p>
            <a:fld id="{ED8A2AC6-4337-471C-9D43-E053C5A150C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A2AC6-4337-471C-9D43-E053C5A150C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A2AC6-4337-471C-9D43-E053C5A150C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36747E3-281E-49DF-B299-879B6DD2264B}"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cstate="print"/>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36747E3-281E-49DF-B299-879B6DD2264B}"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932BA-F662-428A-BC9A-68A369019F4A}"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6747E3-281E-49DF-B299-879B6DD2264B}"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932BA-F662-428A-BC9A-68A369019F4A}"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6747E3-281E-49DF-B299-879B6DD2264B}"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932BA-F662-428A-BC9A-68A369019F4A}"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6747E3-281E-49DF-B299-879B6DD2264B}"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932BA-F662-428A-BC9A-68A369019F4A}"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747E3-281E-49DF-B299-879B6DD2264B}"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932BA-F662-428A-BC9A-68A369019F4A}" type="slidenum">
              <a:rPr lang="en-US" smtClean="0"/>
              <a:pPr/>
              <a:t>‹#›</a:t>
            </a:fld>
            <a:endParaRPr lang="en-US"/>
          </a:p>
        </p:txBody>
      </p:sp>
      <p:pic>
        <p:nvPicPr>
          <p:cNvPr id="7" name="Picture 6" descr="Glyph-SectionHeader.png"/>
          <p:cNvPicPr>
            <a:picLocks noChangeAspect="1"/>
          </p:cNvPicPr>
          <p:nvPr/>
        </p:nvPicPr>
        <p:blipFill>
          <a:blip r:embed="rId2" cstate="print"/>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36747E3-281E-49DF-B299-879B6DD2264B}"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932BA-F662-428A-BC9A-68A369019F4A}"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36747E3-281E-49DF-B299-879B6DD2264B}" type="datetimeFigureOut">
              <a:rPr lang="en-US" smtClean="0"/>
              <a:pPr/>
              <a:t>4/18/2013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932BA-F662-428A-BC9A-68A369019F4A}"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36747E3-281E-49DF-B299-879B6DD2264B}" type="datetimeFigureOut">
              <a:rPr lang="en-US" smtClean="0"/>
              <a:pPr/>
              <a:t>4/18/2013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932BA-F662-428A-BC9A-68A369019F4A}"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747E3-281E-49DF-B299-879B6DD2264B}" type="datetimeFigureOut">
              <a:rPr lang="en-US" smtClean="0"/>
              <a:pPr/>
              <a:t>4/18/2013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932BA-F662-428A-BC9A-68A369019F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747E3-281E-49DF-B299-879B6DD2264B}"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932BA-F662-428A-BC9A-68A369019F4A}"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36747E3-281E-49DF-B299-879B6DD2264B}"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932BA-F662-428A-BC9A-68A369019F4A}"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60932BA-F662-428A-BC9A-68A369019F4A}"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747E3-281E-49DF-B299-879B6DD2264B}" type="datetimeFigureOut">
              <a:rPr lang="en-US" smtClean="0"/>
              <a:pPr/>
              <a:t>4/18/2013</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oogle.com/url?sa=i&amp;rct=j&amp;q=eating+vomit&amp;source=images&amp;cd=&amp;cad=rja&amp;docid=gkeX3y_wkM2rpM&amp;tbnid=LpEpzyhENYIbmM:&amp;ved=0CAUQjRw&amp;url=http://www.steveklotz.com/blog/?m=200609&amp;ei=GVgDUYWnHJOP0QHCiIGQAQ&amp;bvm=bv.41524429,d.dmQ&amp;psig=AFQjCNGA3nwQzXmPMLNR-0pyUPnfBTXsQw&amp;ust=1359260057699545" TargetMode="External"/><Relationship Id="rId5" Type="http://schemas.openxmlformats.org/officeDocument/2006/relationships/image" Target="../media/image10.jpeg"/><Relationship Id="rId4" Type="http://schemas.openxmlformats.org/officeDocument/2006/relationships/hyperlink" Target="http://www.google.com/url?sa=i&amp;rct=j&amp;q=snot&amp;source=images&amp;cd=&amp;cad=rja&amp;docid=VkmEpm-2n_EjqM&amp;tbnid=_a-0zSZPJExKYM:&amp;ved=0CAUQjRw&amp;url=http://www.toptenz.net/top-10-facts-about-body-secretions.php/snot&amp;ei=jegBUaP-Fcqq0AGNqIGACg&amp;bvm=bv.41524429,d.dmQ&amp;psig=AFQjCNFoukKfhyawmfPPlbAjNATGe6hjeA&amp;ust=135916596557670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Effect of Disgust on Moral Behavior</a:t>
            </a:r>
            <a:endParaRPr lang="en-US" dirty="0"/>
          </a:p>
        </p:txBody>
      </p:sp>
      <p:sp>
        <p:nvSpPr>
          <p:cNvPr id="3" name="Subtitle 2"/>
          <p:cNvSpPr>
            <a:spLocks noGrp="1"/>
          </p:cNvSpPr>
          <p:nvPr>
            <p:ph type="subTitle" idx="1"/>
          </p:nvPr>
        </p:nvSpPr>
        <p:spPr/>
        <p:txBody>
          <a:bodyPr>
            <a:normAutofit/>
          </a:bodyPr>
          <a:lstStyle/>
          <a:p>
            <a:r>
              <a:rPr lang="en-US" dirty="0" smtClean="0"/>
              <a:t>Natalie Morse and Sarah Quebe</a:t>
            </a:r>
          </a:p>
          <a:p>
            <a:r>
              <a:rPr lang="en-US" dirty="0" smtClean="0"/>
              <a:t>Hanover College</a:t>
            </a:r>
          </a:p>
          <a:p>
            <a:r>
              <a:rPr lang="en-US" dirty="0" smtClean="0"/>
              <a:t>Winter 2013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Disgust condition </a:t>
            </a:r>
            <a:endParaRPr lang="en-US" dirty="0"/>
          </a:p>
        </p:txBody>
      </p:sp>
      <p:pic>
        <p:nvPicPr>
          <p:cNvPr id="4" name="il_fi" descr="http://www.krackblog.com/wp-content/uploads/2011/03/strawberries_moldy.jpg"/>
          <p:cNvPicPr>
            <a:picLocks noGrp="1"/>
          </p:cNvPicPr>
          <p:nvPr>
            <p:ph idx="1"/>
          </p:nvPr>
        </p:nvPicPr>
        <p:blipFill>
          <a:blip r:embed="rId3" cstate="print"/>
          <a:srcRect/>
          <a:stretch>
            <a:fillRect/>
          </a:stretch>
        </p:blipFill>
        <p:spPr bwMode="auto">
          <a:xfrm>
            <a:off x="685800" y="1447800"/>
            <a:ext cx="3048000" cy="2286000"/>
          </a:xfrm>
          <a:prstGeom prst="rect">
            <a:avLst/>
          </a:prstGeom>
          <a:noFill/>
          <a:ln w="9525">
            <a:noFill/>
            <a:miter lim="800000"/>
            <a:headEnd/>
            <a:tailEnd/>
          </a:ln>
        </p:spPr>
      </p:pic>
      <p:pic>
        <p:nvPicPr>
          <p:cNvPr id="5" name="irc_mi" descr="http://www.toptenz.net/wp-content/uploads/2013/01/Snot.jpg">
            <a:hlinkClick r:id="rId4"/>
          </p:cNvPr>
          <p:cNvPicPr/>
          <p:nvPr/>
        </p:nvPicPr>
        <p:blipFill>
          <a:blip r:embed="rId5" cstate="print"/>
          <a:srcRect/>
          <a:stretch>
            <a:fillRect/>
          </a:stretch>
        </p:blipFill>
        <p:spPr bwMode="auto">
          <a:xfrm>
            <a:off x="4267200" y="1219200"/>
            <a:ext cx="3505200" cy="2400300"/>
          </a:xfrm>
          <a:prstGeom prst="rect">
            <a:avLst/>
          </a:prstGeom>
          <a:noFill/>
          <a:ln w="9525">
            <a:noFill/>
            <a:miter lim="800000"/>
            <a:headEnd/>
            <a:tailEnd/>
          </a:ln>
        </p:spPr>
      </p:pic>
      <p:pic>
        <p:nvPicPr>
          <p:cNvPr id="6" name="irc_mi" descr="http://www.steveklotz.com/blog/wp-content/uploads/2006/09/vomit.jpg">
            <a:hlinkClick r:id="rId6"/>
          </p:cNvPr>
          <p:cNvPicPr/>
          <p:nvPr/>
        </p:nvPicPr>
        <p:blipFill>
          <a:blip r:embed="rId7" cstate="print"/>
          <a:srcRect/>
          <a:stretch>
            <a:fillRect/>
          </a:stretch>
        </p:blipFill>
        <p:spPr bwMode="auto">
          <a:xfrm>
            <a:off x="152400" y="3810000"/>
            <a:ext cx="3886200" cy="2743200"/>
          </a:xfrm>
          <a:prstGeom prst="rect">
            <a:avLst/>
          </a:prstGeom>
          <a:noFill/>
          <a:ln w="9525">
            <a:noFill/>
            <a:miter lim="800000"/>
            <a:headEnd/>
            <a:tailEnd/>
          </a:ln>
        </p:spPr>
      </p:pic>
      <p:pic>
        <p:nvPicPr>
          <p:cNvPr id="7" name="Picture 6" descr="dirty-toilet.jpg"/>
          <p:cNvPicPr/>
          <p:nvPr/>
        </p:nvPicPr>
        <p:blipFill>
          <a:blip r:embed="rId8" cstate="print"/>
          <a:stretch>
            <a:fillRect/>
          </a:stretch>
        </p:blipFill>
        <p:spPr>
          <a:xfrm>
            <a:off x="4191000" y="3657600"/>
            <a:ext cx="3627620" cy="30249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condition</a:t>
            </a:r>
            <a:endParaRPr lang="en-US" dirty="0"/>
          </a:p>
        </p:txBody>
      </p:sp>
      <p:pic>
        <p:nvPicPr>
          <p:cNvPr id="9" name="il_fi" descr="http://cdn.decoist.com/wp-content/uploads/2012/06/get-your-house-sparkling-clean-but-lived-in.jpg"/>
          <p:cNvPicPr>
            <a:picLocks noGrp="1"/>
          </p:cNvPicPr>
          <p:nvPr>
            <p:ph idx="1"/>
          </p:nvPr>
        </p:nvPicPr>
        <p:blipFill>
          <a:blip r:embed="rId3" cstate="print"/>
          <a:srcRect/>
          <a:stretch>
            <a:fillRect/>
          </a:stretch>
        </p:blipFill>
        <p:spPr bwMode="auto">
          <a:xfrm>
            <a:off x="609600" y="1371600"/>
            <a:ext cx="3267723" cy="2316163"/>
          </a:xfrm>
          <a:prstGeom prst="rect">
            <a:avLst/>
          </a:prstGeom>
          <a:noFill/>
          <a:ln w="9525">
            <a:noFill/>
            <a:miter lim="800000"/>
            <a:headEnd/>
            <a:tailEnd/>
          </a:ln>
        </p:spPr>
      </p:pic>
      <p:pic>
        <p:nvPicPr>
          <p:cNvPr id="5" name="il_fi" descr="http://arumba.com/images/clean.jpg"/>
          <p:cNvPicPr/>
          <p:nvPr/>
        </p:nvPicPr>
        <p:blipFill>
          <a:blip r:embed="rId4" cstate="print"/>
          <a:srcRect/>
          <a:stretch>
            <a:fillRect/>
          </a:stretch>
        </p:blipFill>
        <p:spPr bwMode="auto">
          <a:xfrm>
            <a:off x="4267200" y="1447800"/>
            <a:ext cx="3581400" cy="2305050"/>
          </a:xfrm>
          <a:prstGeom prst="rect">
            <a:avLst/>
          </a:prstGeom>
          <a:noFill/>
          <a:ln w="9525">
            <a:noFill/>
            <a:miter lim="800000"/>
            <a:headEnd/>
            <a:tailEnd/>
          </a:ln>
        </p:spPr>
      </p:pic>
      <p:pic>
        <p:nvPicPr>
          <p:cNvPr id="6" name="il_fi" descr="http://bed56888308e93972c04-0dfc23b7b97881dee012a129d9518bae.r34.cf1.rackcdn.com/sites/default/files/citrus_krasner_jf12.jpg"/>
          <p:cNvPicPr/>
          <p:nvPr/>
        </p:nvPicPr>
        <p:blipFill>
          <a:blip r:embed="rId5" cstate="print"/>
          <a:srcRect/>
          <a:stretch>
            <a:fillRect/>
          </a:stretch>
        </p:blipFill>
        <p:spPr bwMode="auto">
          <a:xfrm>
            <a:off x="609600" y="3657600"/>
            <a:ext cx="2952750" cy="2952750"/>
          </a:xfrm>
          <a:prstGeom prst="rect">
            <a:avLst/>
          </a:prstGeom>
          <a:noFill/>
          <a:ln w="9525">
            <a:noFill/>
            <a:miter lim="800000"/>
            <a:headEnd/>
            <a:tailEnd/>
          </a:ln>
        </p:spPr>
      </p:pic>
      <p:pic>
        <p:nvPicPr>
          <p:cNvPr id="7" name="Picture 6" descr="hotel.jpg"/>
          <p:cNvPicPr>
            <a:picLocks noChangeAspect="1"/>
          </p:cNvPicPr>
          <p:nvPr/>
        </p:nvPicPr>
        <p:blipFill>
          <a:blip r:embed="rId6" cstate="print"/>
          <a:stretch>
            <a:fillRect/>
          </a:stretch>
        </p:blipFill>
        <p:spPr>
          <a:xfrm>
            <a:off x="4343400" y="4038600"/>
            <a:ext cx="3429000" cy="25717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Rating of pictures </a:t>
            </a:r>
          </a:p>
          <a:p>
            <a:r>
              <a:rPr lang="en-US" dirty="0"/>
              <a:t>Directed back to psych lounge</a:t>
            </a:r>
          </a:p>
          <a:p>
            <a:pPr lvl="1"/>
            <a:r>
              <a:rPr lang="en-US" dirty="0"/>
              <a:t>Demographics</a:t>
            </a:r>
          </a:p>
          <a:p>
            <a:pPr lvl="2"/>
            <a:r>
              <a:rPr lang="en-US" dirty="0" smtClean="0"/>
              <a:t>Incident – Dum Dum suckers </a:t>
            </a:r>
          </a:p>
          <a:p>
            <a:r>
              <a:rPr lang="en-US" dirty="0" smtClean="0"/>
              <a:t>iPhone (timing)</a:t>
            </a:r>
          </a:p>
          <a:p>
            <a:pPr lvl="1"/>
            <a:r>
              <a:rPr lang="en-US" dirty="0" smtClean="0"/>
              <a:t>Bowl drops = start timer</a:t>
            </a:r>
          </a:p>
          <a:p>
            <a:pPr lvl="2"/>
            <a:r>
              <a:rPr lang="en-US" dirty="0" smtClean="0"/>
              <a:t>No immediate help/stop helping = “thanks anyway” = stop timer</a:t>
            </a:r>
          </a:p>
          <a:p>
            <a:pPr lvl="2"/>
            <a:r>
              <a:rPr lang="en-US" dirty="0" smtClean="0"/>
              <a:t>Immediate help &amp; picked all up = “Thank you very much” = stop timer</a:t>
            </a:r>
          </a:p>
          <a:p>
            <a:r>
              <a:rPr lang="en-US" dirty="0" smtClean="0"/>
              <a:t>Filled out Demographics</a:t>
            </a:r>
          </a:p>
          <a:p>
            <a:r>
              <a:rPr lang="en-US" dirty="0" smtClean="0"/>
              <a:t>Debriefed and Dismissed</a:t>
            </a:r>
            <a:endParaRPr lang="en-US" dirty="0"/>
          </a:p>
          <a:p>
            <a:endParaRPr lang="en-US" dirty="0" smtClean="0"/>
          </a:p>
        </p:txBody>
      </p:sp>
      <p:pic>
        <p:nvPicPr>
          <p:cNvPr id="4" name="Picture 3" descr="dumdumpops1.jpg"/>
          <p:cNvPicPr>
            <a:picLocks noChangeAspect="1"/>
          </p:cNvPicPr>
          <p:nvPr/>
        </p:nvPicPr>
        <p:blipFill>
          <a:blip r:embed="rId3" cstate="print"/>
          <a:stretch>
            <a:fillRect/>
          </a:stretch>
        </p:blipFill>
        <p:spPr>
          <a:xfrm>
            <a:off x="5867400" y="1143000"/>
            <a:ext cx="2466975" cy="24669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pic>
        <p:nvPicPr>
          <p:cNvPr id="6" name="Content Placeholder 5"/>
          <p:cNvPicPr>
            <a:picLocks noGrp="1" noChangeAspect="1"/>
          </p:cNvPicPr>
          <p:nvPr>
            <p:ph idx="1"/>
          </p:nvPr>
        </p:nvPicPr>
        <p:blipFill>
          <a:blip r:embed="rId3" cstate="print"/>
          <a:srcRect l="-28001" r="-28001"/>
          <a:stretch>
            <a:fillRect/>
          </a:stretch>
        </p:blipFill>
        <p:spPr>
          <a:xfrm>
            <a:off x="685800" y="2057400"/>
            <a:ext cx="7770813" cy="3657600"/>
          </a:xfrm>
        </p:spPr>
      </p:pic>
      <p:sp>
        <p:nvSpPr>
          <p:cNvPr id="7" name="TextBox 6"/>
          <p:cNvSpPr txBox="1"/>
          <p:nvPr/>
        </p:nvSpPr>
        <p:spPr>
          <a:xfrm>
            <a:off x="685800" y="6172200"/>
            <a:ext cx="6858000" cy="461665"/>
          </a:xfrm>
          <a:prstGeom prst="rect">
            <a:avLst/>
          </a:prstGeom>
          <a:noFill/>
        </p:spPr>
        <p:txBody>
          <a:bodyPr wrap="square" rtlCol="0">
            <a:spAutoFit/>
          </a:bodyPr>
          <a:lstStyle/>
          <a:p>
            <a:r>
              <a:rPr lang="en-US" sz="2400" i="1" dirty="0" smtClean="0"/>
              <a:t>t(21.8) = 2.21, p = .038  </a:t>
            </a:r>
            <a:endParaRPr lang="en-US" sz="24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normAutofit/>
          </a:bodyPr>
          <a:lstStyle/>
          <a:p>
            <a:r>
              <a:rPr lang="en-US" dirty="0" smtClean="0"/>
              <a:t>Moral/Physical Equivalency of </a:t>
            </a:r>
            <a:r>
              <a:rPr lang="en-US" dirty="0"/>
              <a:t>Disgust  </a:t>
            </a:r>
            <a:r>
              <a:rPr lang="en-US" dirty="0" smtClean="0"/>
              <a:t>(</a:t>
            </a:r>
            <a:r>
              <a:rPr lang="en-US" dirty="0" err="1" smtClean="0"/>
              <a:t>Rozin</a:t>
            </a:r>
            <a:r>
              <a:rPr lang="en-US" dirty="0"/>
              <a:t>, </a:t>
            </a:r>
            <a:r>
              <a:rPr lang="en-US" dirty="0" err="1"/>
              <a:t>Haidt</a:t>
            </a:r>
            <a:r>
              <a:rPr lang="en-US" dirty="0"/>
              <a:t>, </a:t>
            </a:r>
            <a:r>
              <a:rPr lang="en-US" dirty="0" smtClean="0"/>
              <a:t>Fincher, 2009; </a:t>
            </a:r>
            <a:r>
              <a:rPr lang="en-US" dirty="0" err="1"/>
              <a:t>Zhong</a:t>
            </a:r>
            <a:r>
              <a:rPr lang="en-US" dirty="0"/>
              <a:t> and </a:t>
            </a:r>
            <a:r>
              <a:rPr lang="en-US" dirty="0" err="1" smtClean="0"/>
              <a:t>Liljenquist</a:t>
            </a:r>
            <a:r>
              <a:rPr lang="en-US" dirty="0" smtClean="0"/>
              <a:t>, 2006)</a:t>
            </a:r>
          </a:p>
          <a:p>
            <a:pPr lvl="1"/>
            <a:r>
              <a:rPr lang="en-US" dirty="0" smtClean="0"/>
              <a:t>Disgust = feel contaminated, motivated to cleanse = helping (morally cleansing)</a:t>
            </a:r>
          </a:p>
          <a:p>
            <a:pPr lvl="1"/>
            <a:r>
              <a:rPr lang="en-US" dirty="0" smtClean="0"/>
              <a:t>People help to satisfy a motivation to cleanse themselves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Experimenter Effects</a:t>
            </a:r>
          </a:p>
          <a:p>
            <a:endParaRPr lang="en-US" dirty="0" smtClean="0"/>
          </a:p>
          <a:p>
            <a:r>
              <a:rPr lang="en-US" dirty="0" smtClean="0"/>
              <a:t>Negative State Relief Hypothesis</a:t>
            </a:r>
          </a:p>
          <a:p>
            <a:pPr lvl="1"/>
            <a:r>
              <a:rPr lang="en-US" dirty="0" smtClean="0"/>
              <a:t>Disgust = bad mood = helping (improves mood)</a:t>
            </a:r>
          </a:p>
          <a:p>
            <a:pPr lvl="1"/>
            <a:r>
              <a:rPr lang="en-US" dirty="0" smtClean="0"/>
              <a:t>People help when it makes them feel better </a:t>
            </a:r>
          </a:p>
          <a:p>
            <a:pPr marL="457200" lvl="1"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Dilemma (Incest)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“Julie and </a:t>
            </a:r>
            <a:r>
              <a:rPr lang="en-US" dirty="0" smtClean="0"/>
              <a:t>Mark </a:t>
            </a:r>
            <a:r>
              <a:rPr lang="en-US" dirty="0" smtClean="0"/>
              <a:t>are brother and sister.  They are travelling together in France on summer vacation from college.  One night, they are staying alone in a cabin near the beach.  They decide that it would be interesting and fun if they tried making love.  At the very least it would be a new experience for each of them.  Julie was already taking birth control pills, </a:t>
            </a:r>
            <a:r>
              <a:rPr lang="en-US" smtClean="0"/>
              <a:t>but </a:t>
            </a:r>
            <a:r>
              <a:rPr lang="en-US" smtClean="0"/>
              <a:t>Mark </a:t>
            </a:r>
            <a:r>
              <a:rPr lang="en-US" dirty="0" smtClean="0"/>
              <a:t>uses a condom too, just to be safe.  They both enjoy making love, but they decide not to do it again.  They keep that night as a special secret, which makes them feel even closer to each other.  What do you think about that?  Was it OK for them to make love?”</a:t>
            </a:r>
          </a:p>
          <a:p>
            <a:pPr lvl="1"/>
            <a:r>
              <a:rPr lang="en-US" dirty="0" err="1" smtClean="0"/>
              <a:t>Haidt</a:t>
            </a:r>
            <a:r>
              <a:rPr lang="en-US" dirty="0" smtClean="0"/>
              <a:t>, 2001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Moral Judgment</a:t>
            </a:r>
            <a:endParaRPr lang="en-US" dirty="0"/>
          </a:p>
        </p:txBody>
      </p:sp>
      <p:sp>
        <p:nvSpPr>
          <p:cNvPr id="3" name="Content Placeholder 2"/>
          <p:cNvSpPr>
            <a:spLocks noGrp="1"/>
          </p:cNvSpPr>
          <p:nvPr>
            <p:ph idx="1"/>
          </p:nvPr>
        </p:nvSpPr>
        <p:spPr/>
        <p:txBody>
          <a:bodyPr/>
          <a:lstStyle/>
          <a:p>
            <a:r>
              <a:rPr lang="en-US" dirty="0" smtClean="0"/>
              <a:t>Moral Dilemma</a:t>
            </a:r>
          </a:p>
          <a:p>
            <a:r>
              <a:rPr lang="en-US" dirty="0" smtClean="0"/>
              <a:t>Jonathan </a:t>
            </a:r>
            <a:r>
              <a:rPr lang="en-US" dirty="0" err="1" smtClean="0"/>
              <a:t>Haidt</a:t>
            </a:r>
            <a:r>
              <a:rPr lang="en-US" dirty="0" smtClean="0"/>
              <a:t> </a:t>
            </a:r>
          </a:p>
          <a:p>
            <a:pPr lvl="1"/>
            <a:r>
              <a:rPr lang="en-US" dirty="0" smtClean="0"/>
              <a:t>Moral dumbfounding</a:t>
            </a:r>
          </a:p>
          <a:p>
            <a:pPr lvl="2"/>
            <a:r>
              <a:rPr lang="en-US" dirty="0"/>
              <a:t>“Stubborn and puzzled maintenance a judgment without supporting ideas”  (</a:t>
            </a:r>
            <a:r>
              <a:rPr lang="en-US" dirty="0" err="1"/>
              <a:t>Haidt</a:t>
            </a:r>
            <a:r>
              <a:rPr lang="en-US" dirty="0"/>
              <a:t>, </a:t>
            </a:r>
            <a:r>
              <a:rPr lang="en-US" dirty="0" err="1"/>
              <a:t>Bjorklund</a:t>
            </a:r>
            <a:r>
              <a:rPr lang="en-US" dirty="0"/>
              <a:t>, &amp; Murphy, 2000). </a:t>
            </a:r>
          </a:p>
          <a:p>
            <a:pPr lvl="1"/>
            <a:r>
              <a:rPr lang="en-US" dirty="0" smtClean="0"/>
              <a:t>Moral Foundations Theory </a:t>
            </a:r>
          </a:p>
          <a:p>
            <a:pPr lvl="2"/>
            <a:r>
              <a:rPr lang="en-US" dirty="0" smtClean="0"/>
              <a:t>Our focus: sanctity and degradation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Violation</a:t>
            </a:r>
            <a:endParaRPr lang="en-US" dirty="0"/>
          </a:p>
        </p:txBody>
      </p:sp>
      <p:sp>
        <p:nvSpPr>
          <p:cNvPr id="3" name="Content Placeholder 2"/>
          <p:cNvSpPr>
            <a:spLocks noGrp="1"/>
          </p:cNvSpPr>
          <p:nvPr>
            <p:ph idx="1"/>
          </p:nvPr>
        </p:nvSpPr>
        <p:spPr/>
        <p:txBody>
          <a:bodyPr/>
          <a:lstStyle/>
          <a:p>
            <a:r>
              <a:rPr lang="en-US" dirty="0" err="1"/>
              <a:t>Haidt</a:t>
            </a:r>
            <a:r>
              <a:rPr lang="en-US" dirty="0"/>
              <a:t> and </a:t>
            </a:r>
            <a:r>
              <a:rPr lang="en-US" dirty="0" err="1"/>
              <a:t>Kesebir</a:t>
            </a:r>
            <a:r>
              <a:rPr lang="en-US" dirty="0"/>
              <a:t> (2010)</a:t>
            </a:r>
          </a:p>
          <a:p>
            <a:pPr lvl="1"/>
            <a:r>
              <a:rPr lang="en-US" dirty="0"/>
              <a:t>Morality is a primary function to discourage selfishness and encourage cooperation – Functionalism </a:t>
            </a:r>
          </a:p>
          <a:p>
            <a:pPr marL="0" indent="0">
              <a:buNone/>
            </a:pPr>
            <a:endParaRPr lang="en-US" dirty="0" smtClean="0"/>
          </a:p>
          <a:p>
            <a:r>
              <a:rPr lang="en-US" dirty="0" err="1" smtClean="0"/>
              <a:t>Rozin</a:t>
            </a:r>
            <a:r>
              <a:rPr lang="en-US" dirty="0"/>
              <a:t>, </a:t>
            </a:r>
            <a:r>
              <a:rPr lang="en-US" dirty="0" err="1"/>
              <a:t>Haidt</a:t>
            </a:r>
            <a:r>
              <a:rPr lang="en-US" dirty="0" smtClean="0"/>
              <a:t>, and </a:t>
            </a:r>
            <a:r>
              <a:rPr lang="en-US" dirty="0"/>
              <a:t>Fincher (2009)</a:t>
            </a:r>
          </a:p>
          <a:p>
            <a:pPr lvl="1"/>
            <a:r>
              <a:rPr lang="en-US" dirty="0"/>
              <a:t>Strong connection between physical and moral disgust</a:t>
            </a:r>
          </a:p>
          <a:p>
            <a:pPr lvl="1">
              <a:buNone/>
            </a:pP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Disgust Affects Moral Judgment</a:t>
            </a:r>
            <a:endParaRPr lang="en-US" dirty="0"/>
          </a:p>
        </p:txBody>
      </p:sp>
      <p:sp>
        <p:nvSpPr>
          <p:cNvPr id="3" name="Content Placeholder 2"/>
          <p:cNvSpPr>
            <a:spLocks noGrp="1"/>
          </p:cNvSpPr>
          <p:nvPr>
            <p:ph idx="1"/>
          </p:nvPr>
        </p:nvSpPr>
        <p:spPr/>
        <p:txBody>
          <a:bodyPr/>
          <a:lstStyle/>
          <a:p>
            <a:pPr lvl="1"/>
            <a:r>
              <a:rPr lang="en-US" sz="2400" dirty="0" smtClean="0"/>
              <a:t>Previous research	</a:t>
            </a:r>
          </a:p>
          <a:p>
            <a:pPr lvl="2"/>
            <a:r>
              <a:rPr lang="en-US" sz="2400" dirty="0" smtClean="0"/>
              <a:t>Cleanliness</a:t>
            </a:r>
          </a:p>
          <a:p>
            <a:pPr lvl="3"/>
            <a:r>
              <a:rPr lang="en-US" sz="2400" dirty="0" smtClean="0"/>
              <a:t>Reduces severity of moral judgments (</a:t>
            </a:r>
            <a:r>
              <a:rPr lang="en-US" sz="2400" dirty="0" err="1" smtClean="0"/>
              <a:t>Schnall</a:t>
            </a:r>
            <a:r>
              <a:rPr lang="en-US" sz="2400" dirty="0" smtClean="0"/>
              <a:t>, Benton, &amp; Harvey, 2008) </a:t>
            </a:r>
          </a:p>
          <a:p>
            <a:pPr lvl="2"/>
            <a:r>
              <a:rPr lang="en-US" sz="2400" dirty="0" smtClean="0"/>
              <a:t>Disgust </a:t>
            </a:r>
          </a:p>
          <a:p>
            <a:pPr lvl="3"/>
            <a:r>
              <a:rPr lang="en-US" sz="2400" dirty="0" smtClean="0"/>
              <a:t>Makes moral judgments more severe (Wheatley &amp; </a:t>
            </a:r>
            <a:r>
              <a:rPr lang="en-US" sz="2400" dirty="0" err="1" smtClean="0"/>
              <a:t>Haidt</a:t>
            </a:r>
            <a:r>
              <a:rPr lang="en-US" sz="2400" dirty="0" smtClean="0"/>
              <a:t>, 2005) </a:t>
            </a:r>
          </a:p>
          <a:p>
            <a:pPr marL="1371600" lvl="3" indent="0">
              <a:buNone/>
            </a:pPr>
            <a:endParaRPr lang="en-US" dirty="0" smtClean="0"/>
          </a:p>
          <a:p>
            <a:pPr lvl="3"/>
            <a:endParaRPr lang="en-US" dirty="0" smtClean="0"/>
          </a:p>
          <a:p>
            <a:pPr marL="1371600" lvl="3" indent="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Behavior</a:t>
            </a:r>
            <a:endParaRPr lang="en-US" dirty="0"/>
          </a:p>
        </p:txBody>
      </p:sp>
      <p:sp>
        <p:nvSpPr>
          <p:cNvPr id="3" name="Content Placeholder 2"/>
          <p:cNvSpPr>
            <a:spLocks noGrp="1"/>
          </p:cNvSpPr>
          <p:nvPr>
            <p:ph idx="1"/>
          </p:nvPr>
        </p:nvSpPr>
        <p:spPr/>
        <p:txBody>
          <a:bodyPr>
            <a:normAutofit/>
          </a:bodyPr>
          <a:lstStyle/>
          <a:p>
            <a:pPr marL="457200" lvl="1" indent="0">
              <a:buNone/>
            </a:pPr>
            <a:endParaRPr lang="en-US" dirty="0"/>
          </a:p>
          <a:p>
            <a:r>
              <a:rPr lang="en-US" dirty="0" err="1"/>
              <a:t>Zhong</a:t>
            </a:r>
            <a:r>
              <a:rPr lang="en-US" dirty="0"/>
              <a:t> and </a:t>
            </a:r>
            <a:r>
              <a:rPr lang="en-US" dirty="0" err="1"/>
              <a:t>Liljenquist</a:t>
            </a:r>
            <a:r>
              <a:rPr lang="en-US" dirty="0"/>
              <a:t> (2006)</a:t>
            </a:r>
          </a:p>
          <a:p>
            <a:pPr lvl="1"/>
            <a:r>
              <a:rPr lang="en-US" dirty="0"/>
              <a:t>Helping behavior by volunteer for another study</a:t>
            </a:r>
          </a:p>
          <a:p>
            <a:pPr lvl="2"/>
            <a:r>
              <a:rPr lang="en-US" dirty="0"/>
              <a:t>41% that </a:t>
            </a:r>
            <a:r>
              <a:rPr lang="en-US" dirty="0" smtClean="0"/>
              <a:t>wiped hands volunteered</a:t>
            </a:r>
            <a:endParaRPr lang="en-US" dirty="0"/>
          </a:p>
          <a:p>
            <a:pPr lvl="2"/>
            <a:r>
              <a:rPr lang="en-US" dirty="0"/>
              <a:t>74% that </a:t>
            </a:r>
            <a:r>
              <a:rPr lang="en-US" dirty="0" smtClean="0"/>
              <a:t>didn’t </a:t>
            </a:r>
            <a:r>
              <a:rPr lang="en-US" dirty="0"/>
              <a:t>wipe hands volunteered</a:t>
            </a:r>
          </a:p>
          <a:p>
            <a:pPr lvl="1"/>
            <a:r>
              <a:rPr lang="en-US" dirty="0"/>
              <a:t>When a person reflects on own wrongdoings, presents contamination and motivation to purify</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Question/Hypothesis</a:t>
            </a:r>
            <a:endParaRPr lang="en-US" dirty="0"/>
          </a:p>
        </p:txBody>
      </p:sp>
      <p:sp>
        <p:nvSpPr>
          <p:cNvPr id="3" name="Content Placeholder 2"/>
          <p:cNvSpPr>
            <a:spLocks noGrp="1"/>
          </p:cNvSpPr>
          <p:nvPr>
            <p:ph idx="1"/>
          </p:nvPr>
        </p:nvSpPr>
        <p:spPr/>
        <p:txBody>
          <a:bodyPr/>
          <a:lstStyle/>
          <a:p>
            <a:r>
              <a:rPr lang="en-US" dirty="0" smtClean="0"/>
              <a:t>Does being primed with physical disgust affect a person’s decision to help?</a:t>
            </a:r>
          </a:p>
          <a:p>
            <a:endParaRPr lang="en-US" dirty="0"/>
          </a:p>
          <a:p>
            <a:r>
              <a:rPr lang="en-US" dirty="0" smtClean="0"/>
              <a:t>We expect to find that people who are primed with disgust will help longer than those primed with clean.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lstStyle/>
          <a:p>
            <a:r>
              <a:rPr lang="en-US" dirty="0" smtClean="0"/>
              <a:t>N = 26</a:t>
            </a:r>
          </a:p>
          <a:p>
            <a:pPr lvl="1"/>
            <a:r>
              <a:rPr lang="en-US" dirty="0" smtClean="0"/>
              <a:t>Used 24 </a:t>
            </a:r>
          </a:p>
          <a:p>
            <a:pPr lvl="1"/>
            <a:r>
              <a:rPr lang="en-US" dirty="0" smtClean="0"/>
              <a:t>4 males, 20 females</a:t>
            </a:r>
          </a:p>
          <a:p>
            <a:pPr lvl="1"/>
            <a:r>
              <a:rPr lang="en-US" dirty="0" smtClean="0"/>
              <a:t>20 Caucasian, 2 African Americans, 1 Bi-racial</a:t>
            </a:r>
          </a:p>
          <a:p>
            <a:r>
              <a:rPr lang="en-US" dirty="0" smtClean="0"/>
              <a:t>13 disgust, 11 clean</a:t>
            </a:r>
          </a:p>
          <a:p>
            <a:r>
              <a:rPr lang="en-US" dirty="0" smtClean="0"/>
              <a:t>Hanover College students</a:t>
            </a:r>
          </a:p>
          <a:p>
            <a:pPr lvl="1"/>
            <a:r>
              <a:rPr lang="en-US" dirty="0" smtClean="0"/>
              <a:t>Ages: 18-22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Randomly assigned </a:t>
            </a:r>
          </a:p>
          <a:p>
            <a:r>
              <a:rPr lang="en-US" dirty="0" smtClean="0"/>
              <a:t>Informed Consent in psych lounge</a:t>
            </a:r>
          </a:p>
          <a:p>
            <a:r>
              <a:rPr lang="en-US" dirty="0" smtClean="0"/>
              <a:t>Directed to back room</a:t>
            </a:r>
          </a:p>
          <a:p>
            <a:pPr lvl="1"/>
            <a:r>
              <a:rPr lang="en-US" dirty="0" smtClean="0"/>
              <a:t>Clean or </a:t>
            </a:r>
            <a:r>
              <a:rPr lang="en-US" dirty="0"/>
              <a:t>d</a:t>
            </a:r>
            <a:r>
              <a:rPr lang="en-US" dirty="0" smtClean="0"/>
              <a:t>isgust condition </a:t>
            </a:r>
          </a:p>
          <a:p>
            <a:pPr lvl="1"/>
            <a:r>
              <a:rPr lang="en-US" dirty="0" smtClean="0"/>
              <a:t>Foul smelling or clean smelling</a:t>
            </a:r>
          </a:p>
          <a:p>
            <a:pPr lvl="2"/>
            <a:r>
              <a:rPr lang="en-US" dirty="0" smtClean="0"/>
              <a:t>Disgust: raw salmon, sauerkraut, onion, garlic, </a:t>
            </a:r>
            <a:r>
              <a:rPr lang="en-US" dirty="0" err="1" smtClean="0"/>
              <a:t>mackeral</a:t>
            </a:r>
            <a:endParaRPr lang="en-US" dirty="0" smtClean="0"/>
          </a:p>
          <a:p>
            <a:pPr lvl="2"/>
            <a:r>
              <a:rPr lang="en-US" dirty="0" smtClean="0"/>
              <a:t>Clean: air fresheners, Pine-Sol, Lysol wipes</a:t>
            </a:r>
          </a:p>
          <a:p>
            <a:r>
              <a:rPr lang="en-US" dirty="0" smtClean="0"/>
              <a:t>Viewed pictures</a:t>
            </a:r>
          </a:p>
          <a:p>
            <a:pPr marL="457200" lvl="1" indent="0">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998</TotalTime>
  <Words>1678</Words>
  <Application>Microsoft Office PowerPoint</Application>
  <PresentationFormat>On-screen Show (4:3)</PresentationFormat>
  <Paragraphs>132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Folio</vt:lpstr>
      <vt:lpstr>The Effect of Disgust on Moral Behavior</vt:lpstr>
      <vt:lpstr>Moral Dilemma (Incest)</vt:lpstr>
      <vt:lpstr>Criteria for Moral Judgment</vt:lpstr>
      <vt:lpstr>Moral Violation</vt:lpstr>
      <vt:lpstr>Disgust Affects Moral Judgment</vt:lpstr>
      <vt:lpstr>Moral Behavior</vt:lpstr>
      <vt:lpstr>Research Question/Hypothesis</vt:lpstr>
      <vt:lpstr>Participants</vt:lpstr>
      <vt:lpstr>Method</vt:lpstr>
      <vt:lpstr>Disgust condition </vt:lpstr>
      <vt:lpstr>Clean condition</vt:lpstr>
      <vt:lpstr>Method</vt:lpstr>
      <vt:lpstr>Results </vt:lpstr>
      <vt:lpstr>Discussion </vt:lpstr>
      <vt:lpstr>Limitations</vt:lpstr>
      <vt:lpstr>Questions?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Disgust on Moral Behavior</dc:title>
  <dc:creator>Quebe</dc:creator>
  <cp:lastModifiedBy>Quebe</cp:lastModifiedBy>
  <cp:revision>34</cp:revision>
  <dcterms:created xsi:type="dcterms:W3CDTF">2013-02-21T01:12:00Z</dcterms:created>
  <dcterms:modified xsi:type="dcterms:W3CDTF">2013-04-18T18:02:43Z</dcterms:modified>
</cp:coreProperties>
</file>